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0" r:id="rId4"/>
    <p:sldId id="272" r:id="rId5"/>
    <p:sldId id="273" r:id="rId6"/>
    <p:sldId id="277" r:id="rId7"/>
    <p:sldId id="274" r:id="rId8"/>
    <p:sldId id="275" r:id="rId9"/>
    <p:sldId id="282" r:id="rId10"/>
    <p:sldId id="276" r:id="rId11"/>
    <p:sldId id="283" r:id="rId12"/>
    <p:sldId id="290" r:id="rId13"/>
    <p:sldId id="285" r:id="rId14"/>
    <p:sldId id="289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1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6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0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3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6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6C59-3946-47F0-80BD-150E391AE91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0E9B-B248-441D-8FD4-8165B033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0029/v840029409/3f179/0BEFG1gzW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2" y="1477601"/>
            <a:ext cx="4642761" cy="47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6067" y="2153867"/>
            <a:ext cx="30924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5E5E5E"/>
                </a:solidFill>
                <a:latin typeface="Muller UltraLight" pitchFamily="50" charset="-52"/>
              </a:rPr>
              <a:t>«Все</a:t>
            </a:r>
            <a:r>
              <a:rPr lang="ru-RU" sz="2800" dirty="0">
                <a:solidFill>
                  <a:srgbClr val="5E5E5E"/>
                </a:solidFill>
                <a:latin typeface="Muller UltraLight" pitchFamily="50" charset="-52"/>
              </a:rPr>
              <a:t>, что человеческий разум способен понять и во что он способен поверить — достижимо</a:t>
            </a:r>
            <a:r>
              <a:rPr lang="ru-RU" sz="2800" i="1" dirty="0" smtClean="0">
                <a:solidFill>
                  <a:srgbClr val="5E5E5E"/>
                </a:solidFill>
                <a:latin typeface="Muller UltraLight" pitchFamily="50" charset="-52"/>
              </a:rPr>
              <a:t>.» 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Muller UltraLight" pitchFamily="50" charset="-52"/>
              </a:rPr>
              <a:t>Наполеон </a:t>
            </a:r>
            <a:r>
              <a:rPr lang="ru-RU" sz="2800" i="1" dirty="0">
                <a:solidFill>
                  <a:srgbClr val="C00000"/>
                </a:solidFill>
                <a:latin typeface="Muller UltraLight" pitchFamily="50" charset="-52"/>
              </a:rPr>
              <a:t>Хилл</a:t>
            </a:r>
            <a:endParaRPr lang="ru-RU" sz="2800" dirty="0">
              <a:solidFill>
                <a:srgbClr val="C00000"/>
              </a:solidFill>
              <a:latin typeface="Muller Ultra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825" y="1504950"/>
            <a:ext cx="82668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28575">
                  <a:solidFill>
                    <a:schemeClr val="tx1"/>
                  </a:solidFill>
                </a:ln>
                <a:solidFill>
                  <a:srgbClr val="BC5648"/>
                </a:solidFill>
                <a:latin typeface="Muller Heavy" pitchFamily="50" charset="-52"/>
              </a:rPr>
              <a:t>ПОЛЕМИКА2017 </a:t>
            </a:r>
          </a:p>
          <a:p>
            <a:pPr algn="ctr"/>
            <a:r>
              <a:rPr lang="ru-RU" sz="4800" dirty="0" smtClean="0">
                <a:ln>
                  <a:solidFill>
                    <a:srgbClr val="BC5648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стала настоящим достижением в сфере молодежной электоральной политики Южного Урала</a:t>
            </a:r>
            <a:endParaRPr lang="ru-RU" sz="4800" dirty="0">
              <a:ln>
                <a:solidFill>
                  <a:srgbClr val="BC5648"/>
                </a:solidFill>
              </a:ln>
              <a:solidFill>
                <a:schemeClr val="accent5">
                  <a:lumMod val="50000"/>
                </a:schemeClr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0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2050" name="Picture 2" descr="https://pp.userapi.com/c840631/v840631236/1857/QjBgf51Ob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" y="1317508"/>
            <a:ext cx="7612206" cy="50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3074" name="Picture 2" descr="https://pp.userapi.com/c638023/v638023109/49962/V5Muklo3c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8" y="1200726"/>
            <a:ext cx="7803262" cy="52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2" name="Picture 2" descr="https://pp.userapi.com/c824202/v824202086/93ac/isqOTsc1t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723803"/>
            <a:ext cx="8445500" cy="37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175" y="1276349"/>
            <a:ext cx="844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BC5648"/>
                </a:solidFill>
                <a:latin typeface="Muller Heavy" pitchFamily="50" charset="-52"/>
              </a:rPr>
              <a:t>РЕГИОНАЛЬНЫЙ ФОРУМ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BC5648"/>
                </a:solidFill>
                <a:latin typeface="Muller Heavy" pitchFamily="50" charset="-52"/>
              </a:rPr>
              <a:t>«ПОЛЕМИКА2017»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BC5648"/>
              </a:solidFill>
              <a:latin typeface="Muller Heavy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18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1754" y="66567"/>
            <a:ext cx="4599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uller Heavy" pitchFamily="50" charset="-52"/>
              </a:rPr>
              <a:t>полеМИКа</a:t>
            </a:r>
            <a:r>
              <a:rPr lang="ru-RU" sz="4400" b="1" dirty="0" smtClean="0">
                <a:solidFill>
                  <a:srgbClr val="C00000"/>
                </a:solidFill>
                <a:latin typeface="Muller Heavy" pitchFamily="50" charset="-52"/>
              </a:rPr>
              <a:t>2017</a:t>
            </a:r>
            <a:endParaRPr lang="ru-RU" sz="4400" b="1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125" y="1323975"/>
            <a:ext cx="77914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BC5648"/>
                </a:solidFill>
                <a:latin typeface="Muller Heavy" pitchFamily="50" charset="-52"/>
              </a:rPr>
              <a:t>ИТОГИ</a:t>
            </a:r>
            <a:r>
              <a:rPr lang="ru-RU" sz="3600" dirty="0" smtClean="0">
                <a:solidFill>
                  <a:srgbClr val="BC5648"/>
                </a:solidFill>
                <a:latin typeface="Muller Heavy" pitchFamily="50" charset="-52"/>
              </a:rPr>
              <a:t>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знания и навыки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проекты в муниципалитетах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члены команды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глобальная цель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подходы к решению проблем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знакомства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ller Medium" pitchFamily="50" charset="-52"/>
              </a:rPr>
              <a:t>ресурсы</a:t>
            </a:r>
          </a:p>
          <a:p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Muller Medium" pitchFamily="50" charset="-52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НОВЫЕ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uller Heavy" pitchFamily="50" charset="-52"/>
              </a:rPr>
              <a:t>ПЕРСПЕКТИВЫ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Muller Heavy" pitchFamily="50" charset="-52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638220" y="1247579"/>
            <a:ext cx="2170982" cy="138205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uller Heavy" pitchFamily="50" charset="-52"/>
              </a:rPr>
              <a:t>ЭТО КРУТО!</a:t>
            </a:r>
            <a:endParaRPr lang="ru-RU" sz="2800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10" name="Picture 6" descr="Картинки по запросу человечек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20" y="2568881"/>
            <a:ext cx="4018073" cy="4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540" y="175209"/>
            <a:ext cx="4095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Muller Heavy" pitchFamily="50" charset="-52"/>
              </a:rPr>
              <a:t>ГЛАВНАЯ </a:t>
            </a:r>
            <a:r>
              <a:rPr lang="ru-RU" sz="3600" b="1" dirty="0" smtClean="0">
                <a:solidFill>
                  <a:srgbClr val="C00000"/>
                </a:solidFill>
                <a:latin typeface="Muller Heavy" pitchFamily="50" charset="-52"/>
              </a:rPr>
              <a:t>ЦЕЛЬ</a:t>
            </a:r>
            <a:r>
              <a:rPr lang="ru-RU" sz="3600" b="1" dirty="0" smtClean="0">
                <a:latin typeface="Muller Heavy" pitchFamily="50" charset="-52"/>
              </a:rPr>
              <a:t>!</a:t>
            </a:r>
            <a:endParaRPr lang="ru-RU" sz="3600" b="1" dirty="0">
              <a:latin typeface="Muller Heavy" pitchFamily="50" charset="-52"/>
            </a:endParaRPr>
          </a:p>
        </p:txBody>
      </p:sp>
      <p:pic>
        <p:nvPicPr>
          <p:cNvPr id="4" name="Picture 2" descr="Картинки по запросу человече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" y="3761210"/>
            <a:ext cx="2634748" cy="26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2" y="3125780"/>
            <a:ext cx="35020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951795" y="2147306"/>
            <a:ext cx="2170982" cy="138205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uller Medium" pitchFamily="50" charset="-52"/>
              </a:rPr>
              <a:t>Я голосую, это мой выбор!</a:t>
            </a:r>
            <a:endParaRPr lang="ru-RU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783465" y="1792216"/>
            <a:ext cx="1991762" cy="129065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uller Medium" pitchFamily="50" charset="-52"/>
              </a:rPr>
              <a:t>Мы молоды, и мы выбираем свое будущее!</a:t>
            </a:r>
            <a:endParaRPr lang="ru-RU" sz="20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447684" y="1213164"/>
            <a:ext cx="2318786" cy="165459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uller Medium" pitchFamily="50" charset="-52"/>
              </a:rPr>
              <a:t>Я иду на выборы 2018!</a:t>
            </a:r>
            <a:endParaRPr lang="ru-RU" sz="2000" dirty="0">
              <a:solidFill>
                <a:srgbClr val="C00000"/>
              </a:solidFill>
              <a:latin typeface="Muller Medium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Картинки по запросу человечек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5" y="2867757"/>
            <a:ext cx="4018073" cy="4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540" y="175209"/>
            <a:ext cx="296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Muller Heavy" pitchFamily="50" charset="-52"/>
              </a:rPr>
              <a:t>ПРОБЛЕМА</a:t>
            </a:r>
            <a:endParaRPr lang="ru-RU" sz="3600" b="1" dirty="0">
              <a:latin typeface="Muller Heavy" pitchFamily="50" charset="-52"/>
            </a:endParaRPr>
          </a:p>
        </p:txBody>
      </p:sp>
      <p:pic>
        <p:nvPicPr>
          <p:cNvPr id="4" name="Picture 2" descr="Картинки по запросу человече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" y="3761210"/>
            <a:ext cx="2634748" cy="26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2" y="3125780"/>
            <a:ext cx="35020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951795" y="2147306"/>
            <a:ext cx="2170982" cy="1382057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uller UltraLight" pitchFamily="50" charset="-52"/>
              </a:rPr>
              <a:t>Я бы проголосовал, но сомневаюсь, нужно ли…</a:t>
            </a:r>
            <a:endParaRPr lang="ru-RU" dirty="0">
              <a:latin typeface="Muller UltraLight" pitchFamily="50" charset="-52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783465" y="1792216"/>
            <a:ext cx="1991762" cy="129065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uller UltraLight" pitchFamily="50" charset="-52"/>
              </a:rPr>
              <a:t>Я не иду на выборы, мне все равно!</a:t>
            </a:r>
            <a:endParaRPr lang="ru-RU" sz="2000" dirty="0">
              <a:latin typeface="Muller UltraLight" pitchFamily="50" charset="-52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447684" y="1213164"/>
            <a:ext cx="2318786" cy="165459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uller UltraLight" pitchFamily="50" charset="-52"/>
              </a:rPr>
              <a:t>Мне неинтересно голосовать, я ничего не знаю о выборах.</a:t>
            </a:r>
            <a:endParaRPr lang="ru-RU" sz="2000" dirty="0">
              <a:latin typeface="Muller UltraLight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Картинки по запросу человечек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5" y="2867757"/>
            <a:ext cx="4018073" cy="4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540" y="175209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Muller Heavy" pitchFamily="50" charset="-52"/>
              </a:rPr>
              <a:t>полеМИКа</a:t>
            </a:r>
            <a:r>
              <a:rPr lang="ru-RU" sz="3600" b="1" dirty="0" smtClean="0">
                <a:latin typeface="Muller Heavy" pitchFamily="50" charset="-52"/>
              </a:rPr>
              <a:t> 2016</a:t>
            </a:r>
            <a:endParaRPr lang="ru-RU" sz="36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https://pp.userapi.com/c631321/v631321813/295ac/DrvOGa_Yq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7" y="1046057"/>
            <a:ext cx="8478933" cy="56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540" y="175209"/>
            <a:ext cx="39100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atin typeface="Muller Heavy" pitchFamily="50" charset="-52"/>
              </a:rPr>
              <a:t>полеМИКа</a:t>
            </a:r>
            <a:r>
              <a:rPr lang="ru-RU" sz="3600" b="1" dirty="0">
                <a:latin typeface="Muller Heavy" pitchFamily="50" charset="-52"/>
              </a:rPr>
              <a:t> 2016</a:t>
            </a:r>
          </a:p>
          <a:p>
            <a:endParaRPr lang="ru-RU" sz="36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8" name="Picture 4" descr="Картинки по запросу карта челябинской области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69" y="1283854"/>
            <a:ext cx="4195802" cy="51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09" y="1670213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17" y="1563984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30" y="1661008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1" y="1876179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50" y="2333920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86" y="2333919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99" y="2209385"/>
            <a:ext cx="117753" cy="1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52" y="1990893"/>
            <a:ext cx="134064" cy="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54" y="2736347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1" y="2843932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1" y="3059103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58" y="2642189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18" y="2274032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85" y="2686772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02" y="2960871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65" y="2569914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60" y="2610465"/>
            <a:ext cx="167635" cy="1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4" y="2665420"/>
            <a:ext cx="171371" cy="1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03" y="3068456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31" y="2972342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50" y="3431540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25" y="3566042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51" y="3554120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72" y="3968477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21" y="4536501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34" y="4845677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5" y="4291388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3" y="3804718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1" y="4619181"/>
            <a:ext cx="140952" cy="1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44" y="3550228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4" y="3919858"/>
            <a:ext cx="135471" cy="1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56" y="5076173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23" y="4617646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90" y="5427589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70" y="5812543"/>
            <a:ext cx="206564" cy="2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0" descr="Картинки по запросу галочка пнг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6" y="2281236"/>
            <a:ext cx="899591" cy="9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080" y="1056309"/>
            <a:ext cx="3935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uller Heavy" pitchFamily="50" charset="-52"/>
              </a:rPr>
              <a:t>Территориальные молодежные </a:t>
            </a:r>
          </a:p>
          <a:p>
            <a:r>
              <a:rPr lang="ru-RU" b="1" dirty="0" smtClean="0">
                <a:latin typeface="Muller Heavy" pitchFamily="50" charset="-52"/>
              </a:rPr>
              <a:t>избирательные комиссии </a:t>
            </a:r>
          </a:p>
          <a:p>
            <a:r>
              <a:rPr lang="ru-RU" b="1" dirty="0" smtClean="0">
                <a:latin typeface="Muller Heavy" pitchFamily="50" charset="-52"/>
              </a:rPr>
              <a:t>Челябинской области</a:t>
            </a:r>
            <a:endParaRPr lang="ru-RU" b="1" dirty="0">
              <a:latin typeface="Muller Heavy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0656" y="2602738"/>
            <a:ext cx="14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ТМИК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Muller Heavy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352" y="1990893"/>
            <a:ext cx="2869949" cy="15751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1734" y="4019889"/>
            <a:ext cx="36038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По итогам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полеМИКа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 2016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созданы ТМИКИ </a:t>
            </a:r>
          </a:p>
          <a:p>
            <a:pPr algn="ctr"/>
            <a:endParaRPr lang="ru-RU" sz="2000" b="1" dirty="0">
              <a:latin typeface="Muller Heavy" pitchFamily="50" charset="-52"/>
            </a:endParaRPr>
          </a:p>
          <a:p>
            <a:pPr algn="ctr"/>
            <a:endParaRPr lang="ru-RU" sz="2000" b="1" dirty="0" smtClean="0">
              <a:latin typeface="Muller Heavy" pitchFamily="50" charset="-52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uller Heavy" pitchFamily="50" charset="-52"/>
              </a:rPr>
              <a:t>49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 муниципалитетов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= </a:t>
            </a:r>
            <a:r>
              <a:rPr lang="ru-RU" sz="2000" b="1" dirty="0" smtClean="0">
                <a:solidFill>
                  <a:srgbClr val="C00000"/>
                </a:solidFill>
                <a:latin typeface="Muller Heavy" pitchFamily="50" charset="-52"/>
              </a:rPr>
              <a:t>49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uller Heavy" pitchFamily="50" charset="-52"/>
              </a:rPr>
              <a:t> ТМИК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Muller Heavy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3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0257" y="220477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Muller Heavy" pitchFamily="50" charset="-52"/>
              </a:rPr>
              <a:t>РЕЗУЛЬТАТЫ </a:t>
            </a:r>
            <a:r>
              <a:rPr lang="ru-RU" sz="3200" b="1" dirty="0" smtClean="0">
                <a:solidFill>
                  <a:srgbClr val="C00000"/>
                </a:solidFill>
                <a:latin typeface="Muller Heavy" pitchFamily="50" charset="-52"/>
              </a:rPr>
              <a:t>1</a:t>
            </a:r>
            <a:r>
              <a:rPr lang="ru-RU" sz="3200" b="1" dirty="0" smtClean="0">
                <a:latin typeface="Muller Heavy" pitchFamily="50" charset="-52"/>
              </a:rPr>
              <a:t> СЕЗОНА</a:t>
            </a:r>
            <a:endParaRPr lang="ru-RU" sz="32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7240" y="1400371"/>
            <a:ext cx="74781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1</a:t>
            </a:r>
            <a:r>
              <a:rPr lang="ru-RU" sz="2400" b="1" dirty="0" smtClean="0">
                <a:latin typeface="Muller UltraLight" pitchFamily="50" charset="-52"/>
              </a:rPr>
              <a:t> областной обучающий семинар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200</a:t>
            </a:r>
            <a:r>
              <a:rPr lang="ru-RU" sz="2400" b="1" dirty="0" smtClean="0">
                <a:latin typeface="Muller UltraLight" pitchFamily="50" charset="-52"/>
              </a:rPr>
              <a:t> участников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49</a:t>
            </a:r>
            <a:r>
              <a:rPr lang="ru-RU" sz="2400" b="1" dirty="0" smtClean="0">
                <a:latin typeface="Muller UltraLight" pitchFamily="50" charset="-52"/>
              </a:rPr>
              <a:t> ТМИК создано по области</a:t>
            </a:r>
          </a:p>
          <a:p>
            <a:r>
              <a:rPr lang="ru-RU" sz="2400" b="1" dirty="0" smtClean="0">
                <a:latin typeface="Muller UltraLight" pitchFamily="50" charset="-52"/>
              </a:rPr>
              <a:t>более </a:t>
            </a:r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350</a:t>
            </a:r>
            <a:r>
              <a:rPr lang="ru-RU" sz="2400" b="1" dirty="0" smtClean="0">
                <a:latin typeface="Muller UltraLight" pitchFamily="50" charset="-52"/>
              </a:rPr>
              <a:t> мероприятий проведено</a:t>
            </a:r>
          </a:p>
          <a:p>
            <a:r>
              <a:rPr lang="ru-RU" sz="2400" b="1" dirty="0">
                <a:latin typeface="Muller UltraLight" pitchFamily="50" charset="-52"/>
              </a:rPr>
              <a:t>б</a:t>
            </a:r>
            <a:r>
              <a:rPr lang="ru-RU" sz="2400" b="1" dirty="0" smtClean="0">
                <a:latin typeface="Muller UltraLight" pitchFamily="50" charset="-52"/>
              </a:rPr>
              <a:t>олее </a:t>
            </a:r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700</a:t>
            </a:r>
            <a:r>
              <a:rPr lang="ru-RU" sz="2400" b="1" dirty="0" smtClean="0">
                <a:latin typeface="Muller UltraLight" pitchFamily="50" charset="-52"/>
              </a:rPr>
              <a:t> человек в штате </a:t>
            </a:r>
            <a:r>
              <a:rPr lang="ru-RU" sz="2400" b="1" dirty="0" err="1" smtClean="0">
                <a:latin typeface="Muller UltraLight" pitchFamily="50" charset="-52"/>
              </a:rPr>
              <a:t>ТМИКов</a:t>
            </a:r>
            <a:r>
              <a:rPr lang="ru-RU" sz="2400" b="1" dirty="0" smtClean="0">
                <a:latin typeface="Muller UltraLight" pitchFamily="50" charset="-52"/>
              </a:rPr>
              <a:t> области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8</a:t>
            </a:r>
            <a:r>
              <a:rPr lang="ru-RU" sz="2400" b="1" dirty="0" smtClean="0">
                <a:latin typeface="Muller UltraLight" pitchFamily="50" charset="-52"/>
              </a:rPr>
              <a:t> новых типовых мероприятий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1</a:t>
            </a:r>
            <a:r>
              <a:rPr lang="ru-RU" sz="2400" b="1" dirty="0" smtClean="0">
                <a:latin typeface="Muller UltraLight" pitchFamily="50" charset="-52"/>
              </a:rPr>
              <a:t> областная массовая акция  в день выборов Госдумы 2016</a:t>
            </a:r>
          </a:p>
          <a:p>
            <a:r>
              <a:rPr lang="ru-RU" sz="2400" b="1" dirty="0" smtClean="0">
                <a:latin typeface="Muller UltraLight" pitchFamily="50" charset="-52"/>
              </a:rPr>
              <a:t>Более </a:t>
            </a:r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12 000 </a:t>
            </a:r>
            <a:r>
              <a:rPr lang="ru-RU" sz="2400" b="1" dirty="0" smtClean="0">
                <a:latin typeface="Muller UltraLight" pitchFamily="50" charset="-52"/>
              </a:rPr>
              <a:t>человек приняло участие в мероприятиях</a:t>
            </a:r>
          </a:p>
          <a:p>
            <a:endParaRPr lang="ru-RU" sz="2400" b="1" dirty="0">
              <a:latin typeface="Muller UltraLight" pitchFamily="50" charset="-52"/>
            </a:endParaRPr>
          </a:p>
          <a:p>
            <a:pPr algn="ctr"/>
            <a:r>
              <a:rPr lang="ru-RU" sz="2400" b="1" dirty="0" smtClean="0">
                <a:latin typeface="Muller Heavy" pitchFamily="50" charset="-52"/>
              </a:rPr>
              <a:t>В МУНИЦИПАЛИТЕТАХ С СИЛЬНЫМ ТМИКОВ НАБЛЮДАЕТСЯ </a:t>
            </a:r>
            <a:r>
              <a:rPr lang="ru-RU" sz="2400" b="1" dirty="0" smtClean="0">
                <a:solidFill>
                  <a:srgbClr val="C00000"/>
                </a:solidFill>
                <a:latin typeface="Muller Heavy" pitchFamily="50" charset="-52"/>
              </a:rPr>
              <a:t>ПОВЫШЕНИЕ ЯВКИ </a:t>
            </a:r>
            <a:r>
              <a:rPr lang="ru-RU" sz="2400" b="1" dirty="0" smtClean="0">
                <a:latin typeface="Muller Heavy" pitchFamily="50" charset="-52"/>
              </a:rPr>
              <a:t>МОЛОДЕЖИ В НА ВЫБОРАХ В ГОСДУМУ 2016</a:t>
            </a:r>
            <a:endParaRPr lang="ru-RU" sz="2400" b="1" dirty="0">
              <a:latin typeface="Muller Heavy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61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6304" y="64152"/>
            <a:ext cx="2868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uller Heavy" pitchFamily="50" charset="-52"/>
              </a:rPr>
              <a:t>РЕГИОНАЛЬНАЯ</a:t>
            </a:r>
          </a:p>
          <a:p>
            <a:r>
              <a:rPr lang="ru-RU" sz="2400" b="1" dirty="0" smtClean="0">
                <a:latin typeface="Muller Heavy" pitchFamily="50" charset="-52"/>
              </a:rPr>
              <a:t> ПОДДЕРЖКА</a:t>
            </a:r>
            <a:endParaRPr lang="ru-RU" sz="24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7528" y="1276538"/>
            <a:ext cx="7921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uller UltraLight" pitchFamily="50" charset="-52"/>
              </a:rPr>
              <a:t>17 марта 2017 года между избирательной комиссией Челябинской области и Министерством образования и науки Челябинской области было подписано </a:t>
            </a:r>
            <a:r>
              <a:rPr lang="ru-RU" sz="2000" dirty="0" smtClean="0">
                <a:solidFill>
                  <a:srgbClr val="C00000"/>
                </a:solidFill>
                <a:latin typeface="Muller UltraLight" pitchFamily="50" charset="-52"/>
              </a:rPr>
              <a:t>соглашение</a:t>
            </a:r>
            <a:r>
              <a:rPr lang="ru-RU" sz="2000" dirty="0" smtClean="0">
                <a:latin typeface="Muller UltraLight" pitchFamily="50" charset="-52"/>
              </a:rPr>
              <a:t> о взаимодействии и сотрудничестве при организации работы по повышению правовой культуры и электоральной активности молодежи на территории Челябинской области.</a:t>
            </a:r>
          </a:p>
          <a:p>
            <a:pPr algn="just"/>
            <a:endParaRPr lang="ru-RU" sz="2000" dirty="0" smtClean="0">
              <a:latin typeface="Muller UltraLight" pitchFamily="50" charset="-52"/>
            </a:endParaRPr>
          </a:p>
          <a:p>
            <a:pPr algn="just"/>
            <a:r>
              <a:rPr lang="ru-RU" sz="2000" dirty="0" smtClean="0">
                <a:latin typeface="Muller UltraLight" pitchFamily="50" charset="-52"/>
              </a:rPr>
              <a:t>Одним из предметов соглашения стал областной форум </a:t>
            </a:r>
            <a:r>
              <a:rPr lang="ru-RU" sz="2000" dirty="0" smtClean="0">
                <a:solidFill>
                  <a:srgbClr val="C00000"/>
                </a:solidFill>
                <a:latin typeface="Muller Heavy" pitchFamily="50" charset="-52"/>
              </a:rPr>
              <a:t>«полеМИКа2017»</a:t>
            </a:r>
            <a:endParaRPr lang="ru-RU" sz="2000" dirty="0">
              <a:solidFill>
                <a:srgbClr val="C00000"/>
              </a:solidFill>
              <a:latin typeface="Muller Heavy" pitchFamily="50" charset="-52"/>
            </a:endParaRPr>
          </a:p>
        </p:txBody>
      </p:sp>
      <p:pic>
        <p:nvPicPr>
          <p:cNvPr id="9220" name="Picture 4" descr="https://psv4.userapi.com/c812720/u2831489/docs/689b4f161ea6/Chelyabinsk_Gerb.png?extra=6EnCjhmFIw8g43D_JSu0g1gzV_ekx5IIRFt4YlohHjA1eqPt5-6_bikt4bfmgzRGxKxcXqoyGDv1DDJtFKz29_GN9lK1EiUZ0_XCCA028T8zXQEnCH09FiFGH9DM9WfwnpKVDDDCH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37" y="4429363"/>
            <a:ext cx="1145584" cy="15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49" y="4794644"/>
            <a:ext cx="1543174" cy="1208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0202" y="4237022"/>
            <a:ext cx="7179398" cy="21999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48" y="4237022"/>
            <a:ext cx="2596541" cy="21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6304" y="64152"/>
            <a:ext cx="2868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uller Heavy" pitchFamily="50" charset="-52"/>
              </a:rPr>
              <a:t>РЕГИОНАЛЬНАЯ</a:t>
            </a:r>
          </a:p>
          <a:p>
            <a:r>
              <a:rPr lang="ru-RU" sz="2400" b="1" dirty="0" smtClean="0">
                <a:latin typeface="Muller Heavy" pitchFamily="50" charset="-52"/>
              </a:rPr>
              <a:t> ПОДДЕРЖКА</a:t>
            </a:r>
            <a:endParaRPr lang="ru-RU" sz="24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pp.userapi.com/c836324/v836324977/2d299/FtKM7mqtj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1148394"/>
            <a:ext cx="7929354" cy="52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0728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1754" y="66567"/>
            <a:ext cx="3874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Muller Heavy" pitchFamily="50" charset="-52"/>
              </a:rPr>
              <a:t>V </a:t>
            </a:r>
            <a:r>
              <a:rPr lang="ru-RU" sz="4400" b="1" dirty="0" smtClean="0">
                <a:latin typeface="Muller Heavy" pitchFamily="50" charset="-52"/>
              </a:rPr>
              <a:t>созыв МИК</a:t>
            </a:r>
            <a:endParaRPr lang="ru-RU" sz="4400" b="1" dirty="0">
              <a:latin typeface="Muller Heav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7897" y="3767715"/>
            <a:ext cx="325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Молодые профессионалы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0348" y="4149544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Молодые ученые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7866" y="1344356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Историки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06" y="1775169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Юристы 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2341" y="2897547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Психологи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393" y="4313395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Школьники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8538" y="3405282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Студенты </a:t>
            </a:r>
            <a:r>
              <a:rPr lang="ru-RU" sz="2400" dirty="0" err="1" smtClean="0">
                <a:latin typeface="Muller UltraLight" pitchFamily="50" charset="-52"/>
              </a:rPr>
              <a:t>ССУЗов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244" y="2382916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Студенты вузов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588" y="4933716"/>
            <a:ext cx="325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Работающая молодежь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8058" y="5506825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Активисты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337" y="1175004"/>
            <a:ext cx="325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Молодые профессионалы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7383" y="2836943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Молодые политики</a:t>
            </a:r>
            <a:endParaRPr lang="ru-RU" sz="2400" dirty="0">
              <a:latin typeface="Muller UltraLight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5726" y="2017718"/>
            <a:ext cx="32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ller UltraLight" pitchFamily="50" charset="-52"/>
              </a:rPr>
              <a:t>Управленцы</a:t>
            </a:r>
            <a:endParaRPr lang="ru-RU" sz="2400" dirty="0">
              <a:latin typeface="Muller Ultra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029/v840029409/3f14e/PogIPQ1IF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37" y="-151645"/>
            <a:ext cx="9569513" cy="71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1870" y="5803271"/>
            <a:ext cx="3173900" cy="860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pp.userapi.com/c836325/v836325977/3048b/NZV8P5pBU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5" y="1148394"/>
            <a:ext cx="8129443" cy="5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1754" y="66567"/>
            <a:ext cx="3874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Muller Heavy" pitchFamily="50" charset="-52"/>
              </a:rPr>
              <a:t>V </a:t>
            </a:r>
            <a:r>
              <a:rPr lang="ru-RU" sz="4400" b="1" dirty="0" smtClean="0">
                <a:latin typeface="Muller Heavy" pitchFamily="50" charset="-52"/>
              </a:rPr>
              <a:t>созыв МИК</a:t>
            </a:r>
            <a:endParaRPr lang="ru-RU" sz="4400" b="1" dirty="0">
              <a:latin typeface="Muller Heavy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056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292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Muller Heavy</vt:lpstr>
      <vt:lpstr>Muller Medium</vt:lpstr>
      <vt:lpstr>Muller UltraLight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 Я</dc:creator>
  <cp:lastModifiedBy>Надежда</cp:lastModifiedBy>
  <cp:revision>30</cp:revision>
  <dcterms:created xsi:type="dcterms:W3CDTF">2017-08-19T20:31:05Z</dcterms:created>
  <dcterms:modified xsi:type="dcterms:W3CDTF">2018-10-15T11:03:22Z</dcterms:modified>
</cp:coreProperties>
</file>